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23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-1463040"/>
            <a:ext cx="5943600" cy="5943600"/>
          </a:xfrm>
          <a:prstGeom prst="ellipse">
            <a:avLst/>
          </a:prstGeom>
          <a:solidFill>
            <a:srgbClr val="0E3A4E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509760" y="-548640"/>
            <a:ext cx="4206240" cy="4206240"/>
          </a:xfrm>
          <a:prstGeom prst="ellipse">
            <a:avLst/>
          </a:prstGeom>
          <a:solidFill>
            <a:srgbClr val="02B994">
              <a:alpha val="2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645920" y="4206240"/>
            <a:ext cx="3840480" cy="3840480"/>
          </a:xfrm>
          <a:prstGeom prst="ellipse">
            <a:avLst/>
          </a:prstGeom>
          <a:solidFill>
            <a:srgbClr val="00A896">
              <a:alpha val="18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82880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6FD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 • FONDASI  —  PERTEMUAN 2 DARI 16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22960" y="219456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Teori Penetrasi Sosial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822960" y="297180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9FE3D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(Altman &amp; Taylor)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22960" y="365760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BFE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Self-Disclosure • Model Bawang • Keterbukaan Diri di Era Chat &amp; DM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68680" y="4279392"/>
            <a:ext cx="2011680" cy="0"/>
          </a:xfrm>
          <a:prstGeom prst="line">
            <a:avLst/>
          </a:prstGeom>
          <a:noFill/>
          <a:ln w="31750">
            <a:solidFill>
              <a:srgbClr val="02B99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448056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Mahasiswa mampu menganalisis proses pembukaan diri dalam relasi, termasuk di ruang digital.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 PERTEMUAN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yang Akan Kita Pelajari Hari Ini?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072337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60020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Setelah pertemuan ini, mahasiswa mampu menganalisis proses pembukaan diri (self-disclosure) dalam relasi secara bertahap — melalui model bawang Altman &amp; Taylor — termasuk bagaimana pola ini berubah di ruang chat dan DM.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48640" y="2788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PEMBAHASAN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3520440" cy="26060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3474720"/>
            <a:ext cx="640080" cy="640080"/>
          </a:xfrm>
          <a:prstGeom prst="ellipse">
            <a:avLst/>
          </a:prstGeom>
          <a:solidFill>
            <a:srgbClr val="02B994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474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822960" y="425196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Dasar &amp; Model Bawang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22960" y="489204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itu penetrasi sosial dan bagaimana lapisan diri kita tersusun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343400" y="3200400"/>
            <a:ext cx="3520440" cy="26060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17720" y="3474720"/>
            <a:ext cx="640080" cy="640080"/>
          </a:xfrm>
          <a:prstGeom prst="ellipse">
            <a:avLst/>
          </a:prstGeom>
          <a:solidFill>
            <a:srgbClr val="02B994"/>
          </a:solidFill>
          <a:ln/>
        </p:spPr>
      </p:sp>
      <p:sp>
        <p:nvSpPr>
          <p:cNvPr id="14" name="Text 12"/>
          <p:cNvSpPr/>
          <p:nvPr/>
        </p:nvSpPr>
        <p:spPr>
          <a:xfrm>
            <a:off x="4617720" y="3474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4617720" y="425196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Proses &amp; Tahapan Keterbukaan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617720" y="489204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Bagaimana self-disclosure berkembang secara bertahap dan timbal balik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138160" y="3200400"/>
            <a:ext cx="3520440" cy="26060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412480" y="3474720"/>
            <a:ext cx="640080" cy="640080"/>
          </a:xfrm>
          <a:prstGeom prst="ellipse">
            <a:avLst/>
          </a:prstGeom>
          <a:solidFill>
            <a:srgbClr val="02B994"/>
          </a:solidFill>
          <a:ln/>
        </p:spPr>
      </p:sp>
      <p:sp>
        <p:nvSpPr>
          <p:cNvPr id="19" name="Text 17"/>
          <p:cNvSpPr/>
          <p:nvPr/>
        </p:nvSpPr>
        <p:spPr>
          <a:xfrm>
            <a:off x="8412480" y="3474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8412480" y="425196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Relevansi Era Digital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8412480" y="489204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Mengapa chat &amp; DM mengubah kecepatan dan kedalaman keterbukaan diri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B994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 •  1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Dasar Teori Penetrasi Sosial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48640" y="1508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810512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28800"/>
            <a:ext cx="603504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Dikembangkan oleh Irwin Altman &amp; Dalmas Taylor (1973)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Relasi berkembang melalui proses membuka diri (self-disclosure) secara bertahap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Semakin dalam keterbukaan, semakin dekat dan intim relasi yang terbentuk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48640" y="3749040"/>
            <a:ext cx="6035040" cy="1417320"/>
          </a:xfrm>
          <a:prstGeom prst="roundRect">
            <a:avLst>
              <a:gd name="adj" fmla="val 6452"/>
            </a:avLst>
          </a:prstGeom>
          <a:solidFill>
            <a:srgbClr val="072337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374904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2B9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1188720" y="3840480"/>
            <a:ext cx="52578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Penetrasi sosial adalah proses relasi antarpribadi bergerak dari komunikasi yang dangkal menuju yang lebih intim, seiring bertambahnya keterbukaan diri kedua pihak.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903720" y="1828800"/>
            <a:ext cx="4736592" cy="3337560"/>
          </a:xfrm>
          <a:prstGeom prst="roundRect">
            <a:avLst>
              <a:gd name="adj" fmla="val 2740"/>
            </a:avLst>
          </a:prstGeom>
          <a:solidFill>
            <a:srgbClr val="E1F6EF"/>
          </a:solidFill>
          <a:ln/>
        </p:spPr>
      </p:sp>
      <p:sp>
        <p:nvSpPr>
          <p:cNvPr id="12" name="Shape 10"/>
          <p:cNvSpPr/>
          <p:nvPr/>
        </p:nvSpPr>
        <p:spPr>
          <a:xfrm>
            <a:off x="7104888" y="2029968"/>
            <a:ext cx="411480" cy="411480"/>
          </a:xfrm>
          <a:prstGeom prst="ellipse">
            <a:avLst/>
          </a:prstGeom>
          <a:solidFill>
            <a:srgbClr val="02B994"/>
          </a:solidFill>
          <a:ln/>
        </p:spPr>
      </p:sp>
      <p:sp>
        <p:nvSpPr>
          <p:cNvPr id="13" name="Text 11"/>
          <p:cNvSpPr/>
          <p:nvPr/>
        </p:nvSpPr>
        <p:spPr>
          <a:xfrm>
            <a:off x="7104888" y="202996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653528" y="2029968"/>
            <a:ext cx="382219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178040" y="2542032"/>
            <a:ext cx="4187952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menjelaskan konsep dasar teori penetrasi sosial dan asumsi utamanya.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Awal Pertemuan 2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Model “Bawang” (Onion Model)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382512"/>
            <a:ext cx="1227909" cy="109728"/>
          </a:xfrm>
          <a:prstGeom prst="roundRect">
            <a:avLst>
              <a:gd name="adj" fmla="val 50000"/>
            </a:avLst>
          </a:prstGeom>
          <a:solidFill>
            <a:srgbClr val="02B994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 dari 7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B994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 •  2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“Bawang” (Onion Model)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5760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901952"/>
            <a:ext cx="576072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057400"/>
            <a:ext cx="5760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Diri digambarkan seperti lapisan bawang: makin ke dalam, makin personal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Lapisan terluar mudah diakses; lapisan inti hanya dibuka pada relasi tepercaya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Membuka diri berarti mengupas lapisan demi lapisan secara bertahap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4160520"/>
            <a:ext cx="5760720" cy="1508760"/>
          </a:xfrm>
          <a:prstGeom prst="roundRect">
            <a:avLst>
              <a:gd name="adj" fmla="val 6061"/>
            </a:avLst>
          </a:prstGeom>
          <a:solidFill>
            <a:srgbClr val="E1F6EF"/>
          </a:solidFill>
          <a:ln/>
        </p:spPr>
      </p:sp>
      <p:sp>
        <p:nvSpPr>
          <p:cNvPr id="9" name="Shape 7"/>
          <p:cNvSpPr/>
          <p:nvPr/>
        </p:nvSpPr>
        <p:spPr>
          <a:xfrm>
            <a:off x="749808" y="4361688"/>
            <a:ext cx="411480" cy="411480"/>
          </a:xfrm>
          <a:prstGeom prst="ellipse">
            <a:avLst/>
          </a:prstGeom>
          <a:solidFill>
            <a:srgbClr val="02B994"/>
          </a:solidFill>
          <a:ln/>
        </p:spPr>
      </p:sp>
      <p:sp>
        <p:nvSpPr>
          <p:cNvPr id="10" name="Text 8"/>
          <p:cNvSpPr/>
          <p:nvPr/>
        </p:nvSpPr>
        <p:spPr>
          <a:xfrm>
            <a:off x="749808" y="436168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298448" y="4361688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22960" y="4873752"/>
            <a:ext cx="52120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menggambarkan struktur diri berlapis dalam model bawang Altman &amp; Taylor.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863840" y="1783080"/>
            <a:ext cx="2377440" cy="2377440"/>
          </a:xfrm>
          <a:prstGeom prst="ellipse">
            <a:avLst/>
          </a:prstGeom>
          <a:solidFill>
            <a:srgbClr val="D6F3E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38160" y="2057400"/>
            <a:ext cx="1828800" cy="1828800"/>
          </a:xfrm>
          <a:prstGeom prst="ellipse">
            <a:avLst/>
          </a:prstGeom>
          <a:solidFill>
            <a:srgbClr val="AEE7D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30768" y="2350008"/>
            <a:ext cx="1243584" cy="1243584"/>
          </a:xfrm>
          <a:prstGeom prst="ellipse">
            <a:avLst/>
          </a:prstGeom>
          <a:solidFill>
            <a:srgbClr val="78D3B5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732520" y="2651760"/>
            <a:ext cx="640080" cy="640080"/>
          </a:xfrm>
          <a:prstGeom prst="ellipse">
            <a:avLst/>
          </a:prstGeom>
          <a:solidFill>
            <a:srgbClr val="02B99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732520" y="2852928"/>
            <a:ext cx="6400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INTI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6720840" y="4462272"/>
            <a:ext cx="164592" cy="164592"/>
          </a:xfrm>
          <a:prstGeom prst="ellipse">
            <a:avLst/>
          </a:prstGeom>
          <a:solidFill>
            <a:srgbClr val="D6F3EA"/>
          </a:solidFill>
          <a:ln w="9525">
            <a:solidFill>
              <a:srgbClr val="BBD9D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995160" y="4379976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Informasi Demografis  </a:t>
            </a:r>
            <a:pPr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usia, pekerjaan, kota asal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720840" y="4846320"/>
            <a:ext cx="164592" cy="164592"/>
          </a:xfrm>
          <a:prstGeom prst="ellipse">
            <a:avLst/>
          </a:prstGeom>
          <a:solidFill>
            <a:srgbClr val="AEE7D3"/>
          </a:solidFill>
          <a:ln w="9525">
            <a:solidFill>
              <a:srgbClr val="BBD9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995160" y="4764024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Sikap &amp; Opini  </a:t>
            </a:r>
            <a:pPr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pandangan sehari-hari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720840" y="5230368"/>
            <a:ext cx="164592" cy="164592"/>
          </a:xfrm>
          <a:prstGeom prst="ellipse">
            <a:avLst/>
          </a:prstGeom>
          <a:solidFill>
            <a:srgbClr val="78D3B5"/>
          </a:solidFill>
          <a:ln w="9525">
            <a:solidFill>
              <a:srgbClr val="BBD9D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95160" y="5148072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&amp; Standar  </a:t>
            </a:r>
            <a:pPr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prinsip hidup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720840" y="5614416"/>
            <a:ext cx="164592" cy="164592"/>
          </a:xfrm>
          <a:prstGeom prst="ellipse">
            <a:avLst/>
          </a:prstGeom>
          <a:solidFill>
            <a:srgbClr val="02B994"/>
          </a:solidFill>
          <a:ln w="9525">
            <a:solidFill>
              <a:srgbClr val="BBD9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995160" y="5532120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Diri  </a:t>
            </a:r>
            <a:pPr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inti, trauma, impian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Konsep Dasar Teori Penetrasi Sosial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Dimensi Self-Disclosure: Breadth &amp; Depth  →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9" name="Shape 27"/>
          <p:cNvSpPr/>
          <p:nvPr/>
        </p:nvSpPr>
        <p:spPr>
          <a:xfrm>
            <a:off x="548640" y="6382512"/>
            <a:ext cx="2455817" cy="109728"/>
          </a:xfrm>
          <a:prstGeom prst="roundRect">
            <a:avLst>
              <a:gd name="adj" fmla="val 50000"/>
            </a:avLst>
          </a:prstGeom>
          <a:solidFill>
            <a:srgbClr val="02B994"/>
          </a:solidFill>
          <a:ln/>
        </p:spPr>
      </p:sp>
      <p:sp>
        <p:nvSpPr>
          <p:cNvPr id="30" name="Text 28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2 dari 7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B994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 •  3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Dimensi Self-Disclosure: Breadth &amp; Depth</a:t>
            </a:r>
            <a:endParaRPr lang="en-US" sz="2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60350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Breadth (keluasan): jumlah topik yang dibicarakan dalam relasi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Depth (kedalaman): seberapa personal atau inti topik yang dibuka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Relasi yang matang memiliki breadth dan depth yang sama-sama tinggi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703320"/>
            <a:ext cx="6035040" cy="1417320"/>
          </a:xfrm>
          <a:prstGeom prst="roundRect">
            <a:avLst>
              <a:gd name="adj" fmla="val 6452"/>
            </a:avLst>
          </a:prstGeom>
          <a:solidFill>
            <a:srgbClr val="E1F6EF"/>
          </a:solidFill>
          <a:ln/>
        </p:spPr>
      </p:sp>
      <p:sp>
        <p:nvSpPr>
          <p:cNvPr id="7" name="Shape 5"/>
          <p:cNvSpPr/>
          <p:nvPr/>
        </p:nvSpPr>
        <p:spPr>
          <a:xfrm>
            <a:off x="749808" y="3904488"/>
            <a:ext cx="411480" cy="411480"/>
          </a:xfrm>
          <a:prstGeom prst="ellipse">
            <a:avLst/>
          </a:prstGeom>
          <a:solidFill>
            <a:srgbClr val="02B994"/>
          </a:solidFill>
          <a:ln/>
        </p:spPr>
      </p:sp>
      <p:sp>
        <p:nvSpPr>
          <p:cNvPr id="8" name="Text 6"/>
          <p:cNvSpPr/>
          <p:nvPr/>
        </p:nvSpPr>
        <p:spPr>
          <a:xfrm>
            <a:off x="749808" y="390448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98448" y="3904488"/>
            <a:ext cx="5120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22960" y="4416552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membedakan dimensi keluasan dan kedalaman dalam keterbukaan diri.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086600" y="1783080"/>
            <a:ext cx="0" cy="3794760"/>
          </a:xfrm>
          <a:prstGeom prst="line">
            <a:avLst/>
          </a:prstGeom>
          <a:noFill/>
          <a:ln w="19050">
            <a:solidFill>
              <a:srgbClr val="9AB0A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86600" y="5577840"/>
            <a:ext cx="4206240" cy="0"/>
          </a:xfrm>
          <a:prstGeom prst="line">
            <a:avLst/>
          </a:prstGeom>
          <a:noFill/>
          <a:ln w="19050">
            <a:solidFill>
              <a:srgbClr val="9AB0A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63640" y="17373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DEPTH TINGGI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6263640" y="51663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DEPTH RENDAH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7086600" y="5632704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BREADTH RENDAH → TINGGI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7086600" y="1783080"/>
            <a:ext cx="2103120" cy="1897380"/>
          </a:xfrm>
          <a:prstGeom prst="rect">
            <a:avLst/>
          </a:prstGeom>
          <a:solidFill>
            <a:srgbClr val="D6F3E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78040" y="1874520"/>
            <a:ext cx="1920240" cy="1714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Curhat Satu Topik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189720" y="1783080"/>
            <a:ext cx="2103120" cy="1897380"/>
          </a:xfrm>
          <a:prstGeom prst="rect">
            <a:avLst/>
          </a:prstGeom>
          <a:solidFill>
            <a:srgbClr val="02B994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81160" y="1874520"/>
            <a:ext cx="1920240" cy="1714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Sahabat Dekat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086600" y="3680460"/>
            <a:ext cx="2103120" cy="1897380"/>
          </a:xfrm>
          <a:prstGeom prst="rect">
            <a:avLst/>
          </a:prstGeom>
          <a:solidFill>
            <a:srgbClr val="EFF6F4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178040" y="3771900"/>
            <a:ext cx="1920240" cy="1714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Kenalan Biasa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189720" y="3680460"/>
            <a:ext cx="2103120" cy="1897380"/>
          </a:xfrm>
          <a:prstGeom prst="rect">
            <a:avLst/>
          </a:prstGeom>
          <a:solidFill>
            <a:srgbClr val="AEE7D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281160" y="3771900"/>
            <a:ext cx="1920240" cy="1714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Rekan Kerja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Model “Bawang” (Onion Model)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Tahapan Proses Penetrasi Sosial  →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7" name="Shape 25"/>
          <p:cNvSpPr/>
          <p:nvPr/>
        </p:nvSpPr>
        <p:spPr>
          <a:xfrm>
            <a:off x="548640" y="6382512"/>
            <a:ext cx="3683726" cy="109728"/>
          </a:xfrm>
          <a:prstGeom prst="roundRect">
            <a:avLst>
              <a:gd name="adj" fmla="val 50000"/>
            </a:avLst>
          </a:prstGeom>
          <a:solidFill>
            <a:srgbClr val="02B994"/>
          </a:solidFill>
          <a:ln/>
        </p:spPr>
      </p:sp>
      <p:sp>
        <p:nvSpPr>
          <p:cNvPr id="28" name="Text 26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3 dari 7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B994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 •  4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Tahapan Proses Penetrasi Sosial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1805940" y="2171700"/>
            <a:ext cx="8311896" cy="0"/>
          </a:xfrm>
          <a:prstGeom prst="line">
            <a:avLst/>
          </a:prstGeom>
          <a:noFill/>
          <a:ln w="38100">
            <a:solidFill>
              <a:srgbClr val="CFE7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54480" y="1920240"/>
            <a:ext cx="502920" cy="502920"/>
          </a:xfrm>
          <a:prstGeom prst="ellipse">
            <a:avLst/>
          </a:prstGeom>
          <a:solidFill>
            <a:srgbClr val="02B994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54480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697480"/>
            <a:ext cx="2514600" cy="20574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13232" y="2880360"/>
            <a:ext cx="218541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Orientasi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713232" y="3474720"/>
            <a:ext cx="2185416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Pertukaran info dangkal &amp; normatif (small talk)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325112" y="1920240"/>
            <a:ext cx="502920" cy="502920"/>
          </a:xfrm>
          <a:prstGeom prst="ellipse">
            <a:avLst/>
          </a:prstGeom>
          <a:solidFill>
            <a:srgbClr val="02B994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325112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319272" y="2697480"/>
            <a:ext cx="2514600" cy="20574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483864" y="2880360"/>
            <a:ext cx="218541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Eksploratif-Afektif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483864" y="3474720"/>
            <a:ext cx="2185416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Mulai berbagi sikap &amp; opini pribadi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7095744" y="1920240"/>
            <a:ext cx="502920" cy="502920"/>
          </a:xfrm>
          <a:prstGeom prst="ellipse">
            <a:avLst/>
          </a:prstGeom>
          <a:solidFill>
            <a:srgbClr val="02B994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95744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089904" y="2697480"/>
            <a:ext cx="2514600" cy="20574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54496" y="2880360"/>
            <a:ext cx="218541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Afektif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254496" y="3474720"/>
            <a:ext cx="2185416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Keterbukaan emosional &amp; nilai inti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9866376" y="1920240"/>
            <a:ext cx="502920" cy="502920"/>
          </a:xfrm>
          <a:prstGeom prst="ellipse">
            <a:avLst/>
          </a:prstGeom>
          <a:solidFill>
            <a:srgbClr val="02B994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866376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860536" y="2697480"/>
            <a:ext cx="2514600" cy="20574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025128" y="2880360"/>
            <a:ext cx="218541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Stabil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9025128" y="3474720"/>
            <a:ext cx="2185416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Keterbukaan penuh, saling memahami reaksi pasangan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4892040"/>
            <a:ext cx="11091672" cy="731520"/>
          </a:xfrm>
          <a:prstGeom prst="roundRect">
            <a:avLst>
              <a:gd name="adj" fmla="val 12500"/>
            </a:avLst>
          </a:prstGeom>
          <a:solidFill>
            <a:srgbClr val="E1F6EF"/>
          </a:solidFill>
          <a:ln/>
        </p:spPr>
      </p:sp>
      <p:sp>
        <p:nvSpPr>
          <p:cNvPr id="27" name="Text 25"/>
          <p:cNvSpPr/>
          <p:nvPr/>
        </p:nvSpPr>
        <p:spPr>
          <a:xfrm>
            <a:off x="777240" y="489204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TUJUAN SLIDE INI:  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3154680" y="4892040"/>
            <a:ext cx="8321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mengurutkan tahapan perkembangan keterbukaan diri dalam relasi.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Dimensi Self-Disclosure: Breadth &amp; Depth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Timbal Balik &amp; Pertukaran Sosial  →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32" name="Shape 30"/>
          <p:cNvSpPr/>
          <p:nvPr/>
        </p:nvSpPr>
        <p:spPr>
          <a:xfrm>
            <a:off x="548640" y="6382512"/>
            <a:ext cx="4911634" cy="109728"/>
          </a:xfrm>
          <a:prstGeom prst="roundRect">
            <a:avLst>
              <a:gd name="adj" fmla="val 50000"/>
            </a:avLst>
          </a:prstGeom>
          <a:solidFill>
            <a:srgbClr val="02B994"/>
          </a:solidFill>
          <a:ln/>
        </p:spPr>
      </p:sp>
      <p:sp>
        <p:nvSpPr>
          <p:cNvPr id="33" name="Text 31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4 dari 7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B994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 •  5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Timbal Balik &amp; Pertukaran Sosial</a:t>
            </a:r>
            <a:endParaRPr lang="en-US" sz="2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603504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Self-disclosure cenderung dibalas dengan keterbukaan yang setara (norma resiprositas)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Keputusan membuka diri mempertimbangkan risiko (penolakan) vs manfaat (kedekatan)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Keterbukaan yang terlalu cepat atau dalam tanpa kesiapan dapat terasa berisiko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326880" y="1828800"/>
            <a:ext cx="0" cy="1371600"/>
          </a:xfrm>
          <a:prstGeom prst="line">
            <a:avLst/>
          </a:prstGeom>
          <a:noFill/>
          <a:ln w="25400">
            <a:solidFill>
              <a:srgbClr val="5B7A7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06640" y="2743200"/>
            <a:ext cx="3840480" cy="0"/>
          </a:xfrm>
          <a:prstGeom prst="line">
            <a:avLst/>
          </a:prstGeom>
          <a:noFill/>
          <a:ln w="25400">
            <a:solidFill>
              <a:srgbClr val="5B7A7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0" y="2606040"/>
            <a:ext cx="1280160" cy="914400"/>
          </a:xfrm>
          <a:prstGeom prst="ellipse">
            <a:avLst/>
          </a:prstGeom>
          <a:solidFill>
            <a:srgbClr val="F6D9D3">
              <a:alpha val="85000"/>
            </a:srgbClr>
          </a:solidFill>
          <a:ln w="15875">
            <a:solidFill>
              <a:srgbClr val="C039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0" y="292608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10058400" y="2423160"/>
            <a:ext cx="1280160" cy="914400"/>
          </a:xfrm>
          <a:prstGeom prst="ellipse">
            <a:avLst/>
          </a:prstGeom>
          <a:solidFill>
            <a:srgbClr val="E1F6EF"/>
          </a:solidFill>
          <a:ln w="15875">
            <a:solidFill>
              <a:srgbClr val="02B99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058400" y="27432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MANFAAT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223760" y="150876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Keputusan Membuka Diri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7223760" y="379476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Keterbukaan terjadi ketika manfaat yang dirasakan melebihi risikonya.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48640" y="4160520"/>
            <a:ext cx="6035040" cy="1463040"/>
          </a:xfrm>
          <a:prstGeom prst="roundRect">
            <a:avLst>
              <a:gd name="adj" fmla="val 6250"/>
            </a:avLst>
          </a:prstGeom>
          <a:solidFill>
            <a:srgbClr val="E1F6EF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976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TUJUAN SLIDE INI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77240" y="4590288"/>
            <a:ext cx="5577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menjelaskan peran timbal balik dan pertimbangan risiko-manfaat dalam self-disclosure.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Tahapan Proses Penetrasi Sosial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Relevansi di Era Chat &amp; DM  →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0" name="Shape 18"/>
          <p:cNvSpPr/>
          <p:nvPr/>
        </p:nvSpPr>
        <p:spPr>
          <a:xfrm>
            <a:off x="548640" y="6382512"/>
            <a:ext cx="6139543" cy="109728"/>
          </a:xfrm>
          <a:prstGeom prst="roundRect">
            <a:avLst>
              <a:gd name="adj" fmla="val 50000"/>
            </a:avLst>
          </a:prstGeom>
          <a:solidFill>
            <a:srgbClr val="02B994"/>
          </a:solidFill>
          <a:ln/>
        </p:spPr>
      </p:sp>
      <p:sp>
        <p:nvSpPr>
          <p:cNvPr id="21" name="Text 19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5 dari 7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B994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 •  6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Relevansi di Era Chat &amp; DM</a:t>
            </a:r>
            <a:endParaRPr lang="en-US" sz="2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603504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Chat/DM mempercepat breadth (banyak topik dibahas cepat), namun tak selalu depth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Fenomena “boom and bust”: keterbukaan cepat lalu memudar tanpa keintiman nyata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Anonimitas relatif &amp; tanpa tatap muka mendorong keterbukaan dini (efek hyperpersonal)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4023360"/>
            <a:ext cx="6035040" cy="1417320"/>
          </a:xfrm>
          <a:prstGeom prst="roundRect">
            <a:avLst>
              <a:gd name="adj" fmla="val 6452"/>
            </a:avLst>
          </a:prstGeom>
          <a:solidFill>
            <a:srgbClr val="E1F6EF"/>
          </a:solidFill>
          <a:ln/>
        </p:spPr>
      </p:sp>
      <p:sp>
        <p:nvSpPr>
          <p:cNvPr id="7" name="Shape 5"/>
          <p:cNvSpPr/>
          <p:nvPr/>
        </p:nvSpPr>
        <p:spPr>
          <a:xfrm>
            <a:off x="749808" y="4224528"/>
            <a:ext cx="411480" cy="411480"/>
          </a:xfrm>
          <a:prstGeom prst="ellipse">
            <a:avLst/>
          </a:prstGeom>
          <a:solidFill>
            <a:srgbClr val="02B994"/>
          </a:solidFill>
          <a:ln/>
        </p:spPr>
      </p:sp>
      <p:sp>
        <p:nvSpPr>
          <p:cNvPr id="8" name="Text 6"/>
          <p:cNvSpPr/>
          <p:nvPr/>
        </p:nvSpPr>
        <p:spPr>
          <a:xfrm>
            <a:off x="749808" y="422452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98448" y="4224528"/>
            <a:ext cx="5120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22960" y="4736592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menganalisis bagaimana media digital mengubah pola kecepatan dan kedalaman keterbukaan diri.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086600" y="1828800"/>
            <a:ext cx="0" cy="3566160"/>
          </a:xfrm>
          <a:prstGeom prst="line">
            <a:avLst/>
          </a:prstGeom>
          <a:noFill/>
          <a:ln w="19050">
            <a:solidFill>
              <a:srgbClr val="9AB0A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86600" y="5394960"/>
            <a:ext cx="4206240" cy="0"/>
          </a:xfrm>
          <a:prstGeom prst="line">
            <a:avLst/>
          </a:prstGeom>
          <a:noFill/>
          <a:ln w="19050">
            <a:solidFill>
              <a:srgbClr val="9AB0A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29400" y="155448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KEDALAMAN TINGGI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9464040" y="544068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 BERJALAN →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 flipV="1">
            <a:off x="7269480" y="4389120"/>
            <a:ext cx="1005840" cy="731520"/>
          </a:xfrm>
          <a:prstGeom prst="line">
            <a:avLst/>
          </a:prstGeom>
          <a:noFill/>
          <a:ln w="31750">
            <a:solidFill>
              <a:srgbClr val="9AB0AE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 flipV="1">
            <a:off x="8275320" y="3657600"/>
            <a:ext cx="1005840" cy="731520"/>
          </a:xfrm>
          <a:prstGeom prst="line">
            <a:avLst/>
          </a:prstGeom>
          <a:noFill/>
          <a:ln w="31750">
            <a:solidFill>
              <a:srgbClr val="9AB0AE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 flipV="1">
            <a:off x="9281160" y="3108960"/>
            <a:ext cx="1005840" cy="548640"/>
          </a:xfrm>
          <a:prstGeom prst="line">
            <a:avLst/>
          </a:prstGeom>
          <a:noFill/>
          <a:ln w="31750">
            <a:solidFill>
              <a:srgbClr val="9AB0AE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 flipV="1">
            <a:off x="10287000" y="2788920"/>
            <a:ext cx="731520" cy="320040"/>
          </a:xfrm>
          <a:prstGeom prst="line">
            <a:avLst/>
          </a:prstGeom>
          <a:noFill/>
          <a:ln w="31750">
            <a:solidFill>
              <a:srgbClr val="9AB0AE"/>
            </a:solidFill>
            <a:prstDash val="solid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10012680" y="27432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Tatap Muka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 flipV="1">
            <a:off x="7269480" y="3017520"/>
            <a:ext cx="1005840" cy="2194560"/>
          </a:xfrm>
          <a:prstGeom prst="line">
            <a:avLst/>
          </a:prstGeom>
          <a:noFill/>
          <a:ln w="31750">
            <a:solidFill>
              <a:srgbClr val="02B994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 flipV="1">
            <a:off x="8275320" y="2743200"/>
            <a:ext cx="1005840" cy="274320"/>
          </a:xfrm>
          <a:prstGeom prst="line">
            <a:avLst/>
          </a:prstGeom>
          <a:noFill/>
          <a:ln w="31750">
            <a:solidFill>
              <a:srgbClr val="02B994"/>
            </a:solidFill>
            <a:prstDash val="solid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9281160" y="2743200"/>
            <a:ext cx="1005840" cy="1188720"/>
          </a:xfrm>
          <a:prstGeom prst="line">
            <a:avLst/>
          </a:prstGeom>
          <a:noFill/>
          <a:ln w="31750">
            <a:solidFill>
              <a:srgbClr val="02B994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 flipV="1">
            <a:off x="10287000" y="3657600"/>
            <a:ext cx="731520" cy="274320"/>
          </a:xfrm>
          <a:prstGeom prst="line">
            <a:avLst/>
          </a:prstGeom>
          <a:noFill/>
          <a:ln w="31750">
            <a:solidFill>
              <a:srgbClr val="02B994"/>
            </a:solidFill>
            <a:prstDash val="solid"/>
            <a:tailEnd type="triangle"/>
          </a:ln>
        </p:spPr>
      </p:sp>
      <p:sp>
        <p:nvSpPr>
          <p:cNvPr id="24" name="Text 22"/>
          <p:cNvSpPr/>
          <p:nvPr/>
        </p:nvSpPr>
        <p:spPr>
          <a:xfrm>
            <a:off x="8092440" y="26517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/ DM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Timbal Balik &amp; Pertukaran Sosial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Depenetrasi: Ketika Keterbukaan Menyusut  →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8" name="Shape 26"/>
          <p:cNvSpPr/>
          <p:nvPr/>
        </p:nvSpPr>
        <p:spPr>
          <a:xfrm>
            <a:off x="548640" y="6382512"/>
            <a:ext cx="7367451" cy="109728"/>
          </a:xfrm>
          <a:prstGeom prst="roundRect">
            <a:avLst>
              <a:gd name="adj" fmla="val 50000"/>
            </a:avLst>
          </a:prstGeom>
          <a:solidFill>
            <a:srgbClr val="02B994"/>
          </a:solidFill>
          <a:ln/>
        </p:spPr>
      </p:sp>
      <p:sp>
        <p:nvSpPr>
          <p:cNvPr id="29" name="Text 27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6 dari 7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B994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 •  7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Depenetrasi: Ketika Keterbukaan Menyusut</a:t>
            </a:r>
            <a:endParaRPr lang="en-US" sz="2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603504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Penetrasi sosial dapat berbalik arah (depenetrasi) saat relasi merenggang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Penarikan diri terjadi berlapis, dimulai dari lapisan yang paling dalam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 ini umum terjadi pada konflik, jarak, atau berkurangnya kepercayaan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4023360"/>
            <a:ext cx="6035040" cy="1417320"/>
          </a:xfrm>
          <a:prstGeom prst="roundRect">
            <a:avLst>
              <a:gd name="adj" fmla="val 6452"/>
            </a:avLst>
          </a:prstGeom>
          <a:solidFill>
            <a:srgbClr val="E1F6EF"/>
          </a:solidFill>
          <a:ln/>
        </p:spPr>
      </p:sp>
      <p:sp>
        <p:nvSpPr>
          <p:cNvPr id="7" name="Shape 5"/>
          <p:cNvSpPr/>
          <p:nvPr/>
        </p:nvSpPr>
        <p:spPr>
          <a:xfrm>
            <a:off x="749808" y="4224528"/>
            <a:ext cx="411480" cy="411480"/>
          </a:xfrm>
          <a:prstGeom prst="ellipse">
            <a:avLst/>
          </a:prstGeom>
          <a:solidFill>
            <a:srgbClr val="02B994"/>
          </a:solidFill>
          <a:ln/>
        </p:spPr>
      </p:sp>
      <p:sp>
        <p:nvSpPr>
          <p:cNvPr id="8" name="Text 6"/>
          <p:cNvSpPr/>
          <p:nvPr/>
        </p:nvSpPr>
        <p:spPr>
          <a:xfrm>
            <a:off x="749808" y="422452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98448" y="4224528"/>
            <a:ext cx="5120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22960" y="4736592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menjelaskan proses depenetrasi sebagai kebalikan dari penetrasi sosial.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223760" y="1920240"/>
            <a:ext cx="3931920" cy="1005840"/>
          </a:xfrm>
          <a:prstGeom prst="roundRect">
            <a:avLst>
              <a:gd name="adj" fmla="val 9091"/>
            </a:avLst>
          </a:prstGeom>
          <a:solidFill>
            <a:srgbClr val="E1F6EF"/>
          </a:solidFill>
          <a:ln/>
        </p:spPr>
      </p:sp>
      <p:sp>
        <p:nvSpPr>
          <p:cNvPr id="12" name="Text 10"/>
          <p:cNvSpPr/>
          <p:nvPr/>
        </p:nvSpPr>
        <p:spPr>
          <a:xfrm>
            <a:off x="7223760" y="2084832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1946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PENETRASI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223760" y="245059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0194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keterbukaan bertambah →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223760" y="3246120"/>
            <a:ext cx="3931920" cy="1005840"/>
          </a:xfrm>
          <a:prstGeom prst="roundRect">
            <a:avLst>
              <a:gd name="adj" fmla="val 9091"/>
            </a:avLst>
          </a:prstGeom>
          <a:solidFill>
            <a:srgbClr val="FBEAE7"/>
          </a:solidFill>
          <a:ln/>
        </p:spPr>
      </p:sp>
      <p:sp>
        <p:nvSpPr>
          <p:cNvPr id="15" name="Text 13"/>
          <p:cNvSpPr/>
          <p:nvPr/>
        </p:nvSpPr>
        <p:spPr>
          <a:xfrm>
            <a:off x="7223760" y="3410712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DEPENETRASI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223760" y="377647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keterbukaan menyusut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Relevansi di Era Chat &amp; DM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Lanjut ke Pertemuan 3  →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0" name="Shape 18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02B994"/>
          </a:solidFill>
          <a:ln/>
        </p:spPr>
      </p:sp>
      <p:sp>
        <p:nvSpPr>
          <p:cNvPr id="21" name="Text 19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7 dari 7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23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1645920"/>
            <a:ext cx="5486400" cy="5486400"/>
          </a:xfrm>
          <a:prstGeom prst="ellipse">
            <a:avLst/>
          </a:prstGeom>
          <a:solidFill>
            <a:srgbClr val="0E3A4E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8961120" y="3840480"/>
            <a:ext cx="5029200" cy="5029200"/>
          </a:xfrm>
          <a:prstGeom prst="ellipse">
            <a:avLst/>
          </a:prstGeom>
          <a:solidFill>
            <a:srgbClr val="02B994">
              <a:alpha val="1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731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6FD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RANGKUMAN PERTEMUAN 2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22960" y="1097280"/>
            <a:ext cx="9144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Yang Telah Kita Pelajari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68680" y="2057400"/>
            <a:ext cx="103327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4000" indent="-254000"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Relasi berkembang melalui keterbukaan diri bertahap, digambarkan sebagai lapisan bawang</a:t>
            </a:r>
            <a:endParaRPr lang="en-US" sz="1400" dirty="0"/>
          </a:p>
          <a:p>
            <a:pPr marL="254000" indent="-254000"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Self-disclosure memiliki dua dimensi: breadth (keluasan) dan depth (kedalaman)</a:t>
            </a:r>
            <a:endParaRPr lang="en-US" sz="1400" dirty="0"/>
          </a:p>
          <a:p>
            <a:pPr marL="254000" indent="-254000"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Keterbukaan mengikuti norma timbal balik dan pertimbangan risiko-manfaat</a:t>
            </a:r>
            <a:endParaRPr lang="en-US" sz="1400" dirty="0"/>
          </a:p>
          <a:p>
            <a:pPr marL="254000" indent="-254000"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&amp; DM mempercepat breadth namun sering memicu pola “boom and bust” tanpa depth yang stabil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22960" y="4709160"/>
            <a:ext cx="10332720" cy="1417320"/>
          </a:xfrm>
          <a:prstGeom prst="roundRect">
            <a:avLst>
              <a:gd name="adj" fmla="val 7742"/>
            </a:avLst>
          </a:prstGeom>
          <a:solidFill>
            <a:srgbClr val="0E3A4E"/>
          </a:solidFill>
          <a:ln w="12700">
            <a:solidFill>
              <a:srgbClr val="02B99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86460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02B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BERIKUTNYA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97280" y="5120640"/>
            <a:ext cx="9784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Pertemuan 3: Social Exchange Theory &amp; Equity Theory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97280" y="5486400"/>
            <a:ext cx="9784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 memahami bagaimana keterbukaan diri terjadi, kita akan melihat bagaimana relasi dievaluasi lewat biaya dan manfaat — termasuk relasi yang dijaga lewat media sosial.  →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2026-09-26T07:22:35Z</dcterms:created>
  <dcterms:modified xsi:type="dcterms:W3CDTF">2026-09-26T07:22:35Z</dcterms:modified>
</cp:coreProperties>
</file>